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Roboto" panose="020B0604020202020204" charset="0"/>
      <p:regular r:id="rId11"/>
      <p:bold r:id="rId12"/>
      <p:italic r:id="rId13"/>
      <p:boldItalic r:id="rId14"/>
    </p:embeddedFont>
    <p:embeddedFont>
      <p:font typeface="Roboto Light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C972428-F305-43C8-A4C0-76B1176703FD}">
  <a:tblStyle styleId="{BC972428-F305-43C8-A4C0-76B1176703F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-52" y="-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04826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e18b8b546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1e18b8b546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e18b8b546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g1e18b8b546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18b8b546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1e18b8b546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18b8b546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1e18b8b5462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18b8b546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1e18b8b546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18b8b5462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e18b8b5462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18b8b546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e18b8b546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1">
  <p:cSld name="CUSTOM_1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5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27467" t="-15831" r="-4042" b="941"/>
          <a:stretch/>
        </p:blipFill>
        <p:spPr>
          <a:xfrm>
            <a:off x="4477370" y="-701457"/>
            <a:ext cx="4948500" cy="494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 l="26192" t="20518" r="26397" b="9619"/>
          <a:stretch/>
        </p:blipFill>
        <p:spPr>
          <a:xfrm>
            <a:off x="4271143" y="3092642"/>
            <a:ext cx="1767900" cy="173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6377" y="1931096"/>
            <a:ext cx="2422641" cy="121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1" y="0"/>
            <a:ext cx="91451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">
  <p:cSld name="1_Diseño personalizado 2 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4750" y="4711700"/>
            <a:ext cx="9159900" cy="446400"/>
          </a:xfrm>
          <a:prstGeom prst="rect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82763" y="4855102"/>
            <a:ext cx="1687721" cy="14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 1">
  <p:cSld name="CUSTOM_1_2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-44" y="-25"/>
            <a:ext cx="91440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hyperlink" Target="https://www.iplan.com.ar/Biz/Cloud-Huawe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.com.ar/centro-de-ayuda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it.com.a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/>
        </p:nvSpPr>
        <p:spPr>
          <a:xfrm>
            <a:off x="645750" y="973975"/>
            <a:ext cx="4448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Acompañamos hace más de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20 años 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 las empresas.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Adquirimos nuevas capacidades para transformarnos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 una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empresa de soluciones de IT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Innovamos, desafiamos formatos, plataformas y procesos.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Porque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no hay límites para pensar la tecnología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" name="Google Shape;48;p15"/>
          <p:cNvSpPr txBox="1">
            <a:spLocks noGrp="1"/>
          </p:cNvSpPr>
          <p:nvPr>
            <p:ph type="title" idx="4294967295"/>
          </p:nvPr>
        </p:nvSpPr>
        <p:spPr>
          <a:xfrm>
            <a:off x="633224" y="526031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Desafiamos nuestros límites</a:t>
            </a:r>
            <a:endParaRPr sz="2020" b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49;p15"/>
          <p:cNvSpPr txBox="1">
            <a:spLocks noGrp="1"/>
          </p:cNvSpPr>
          <p:nvPr>
            <p:ph type="title" idx="4294967295"/>
          </p:nvPr>
        </p:nvSpPr>
        <p:spPr>
          <a:xfrm>
            <a:off x="3927644" y="2406528"/>
            <a:ext cx="45465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Infraestructura de red y Data Center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Google Shape;50;p15"/>
          <p:cNvSpPr/>
          <p:nvPr/>
        </p:nvSpPr>
        <p:spPr>
          <a:xfrm>
            <a:off x="5888551" y="620725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3">
            <a:alphaModFix/>
          </a:blip>
          <a:srcRect t="63871" r="72126"/>
          <a:stretch/>
        </p:blipFill>
        <p:spPr>
          <a:xfrm>
            <a:off x="5949975" y="730050"/>
            <a:ext cx="301599" cy="1752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/>
          <p:nvPr/>
        </p:nvSpPr>
        <p:spPr>
          <a:xfrm>
            <a:off x="6631175" y="1029256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15"/>
          <p:cNvPicPr preferRelativeResize="0"/>
          <p:nvPr/>
        </p:nvPicPr>
        <p:blipFill rotWithShape="1">
          <a:blip r:embed="rId3">
            <a:alphaModFix/>
          </a:blip>
          <a:srcRect l="39053" t="63871" r="30050"/>
          <a:stretch/>
        </p:blipFill>
        <p:spPr>
          <a:xfrm>
            <a:off x="6693575" y="1138626"/>
            <a:ext cx="301599" cy="158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15"/>
          <p:cNvGrpSpPr/>
          <p:nvPr/>
        </p:nvGrpSpPr>
        <p:grpSpPr>
          <a:xfrm>
            <a:off x="5903825" y="1456750"/>
            <a:ext cx="393900" cy="393900"/>
            <a:chOff x="5937425" y="1363900"/>
            <a:chExt cx="393900" cy="393900"/>
          </a:xfrm>
        </p:grpSpPr>
        <p:sp>
          <p:nvSpPr>
            <p:cNvPr id="55" name="Google Shape;55;p15"/>
            <p:cNvSpPr/>
            <p:nvPr/>
          </p:nvSpPr>
          <p:spPr>
            <a:xfrm>
              <a:off x="5937425" y="1363900"/>
              <a:ext cx="393900" cy="393900"/>
            </a:xfrm>
            <a:prstGeom prst="ellipse">
              <a:avLst/>
            </a:prstGeom>
            <a:solidFill>
              <a:srgbClr val="EBEBEB"/>
            </a:solidFill>
            <a:ln w="1905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5"/>
            <p:cNvPicPr preferRelativeResize="0"/>
            <p:nvPr/>
          </p:nvPicPr>
          <p:blipFill rotWithShape="1">
            <a:blip r:embed="rId3">
              <a:alphaModFix/>
            </a:blip>
            <a:srcRect l="81443" t="63871" r="-1875"/>
            <a:stretch/>
          </p:blipFill>
          <p:spPr>
            <a:xfrm>
              <a:off x="6022074" y="1473302"/>
              <a:ext cx="221102" cy="17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15"/>
          <p:cNvSpPr txBox="1"/>
          <p:nvPr/>
        </p:nvSpPr>
        <p:spPr>
          <a:xfrm>
            <a:off x="6282649" y="602125"/>
            <a:ext cx="190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mejor internet por fibra óptica</a:t>
            </a:r>
            <a:b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directa a tu hogar.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5"/>
          <p:cNvSpPr txBox="1"/>
          <p:nvPr/>
        </p:nvSpPr>
        <p:spPr>
          <a:xfrm>
            <a:off x="6282450" y="1438150"/>
            <a:ext cx="203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Los profesionales y la innovación para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potenciar tu negocio en la nube.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5"/>
          <p:cNvSpPr txBox="1"/>
          <p:nvPr/>
        </p:nvSpPr>
        <p:spPr>
          <a:xfrm>
            <a:off x="6989389" y="1010656"/>
            <a:ext cx="161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tecnología más avanzada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para transformar tu empresa.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5"/>
          <p:cNvSpPr txBox="1"/>
          <p:nvPr/>
        </p:nvSpPr>
        <p:spPr>
          <a:xfrm>
            <a:off x="3981950" y="2862650"/>
            <a:ext cx="44484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Contamos con una </a:t>
            </a: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red propia de fibra óptica 100% IP</a:t>
            </a:r>
            <a:b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CABA, Rosario, Córdoba y Tucumán.</a:t>
            </a: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Además de interconexión nacional 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todo el país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 interconexión internacional en 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San Pablo, Santiago y Miami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Nuestras soluciones de infraestructura IT se encuentran alojadas en</a:t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RINGO DCI, nuestro Data Center más moderno de CABA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/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de categoría internacional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TIER III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y certificación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ISO 9001:2008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1" name="Google Shape;61;p15"/>
          <p:cNvGrpSpPr/>
          <p:nvPr/>
        </p:nvGrpSpPr>
        <p:grpSpPr>
          <a:xfrm>
            <a:off x="284889" y="2187653"/>
            <a:ext cx="2030452" cy="2031287"/>
            <a:chOff x="4729487" y="844451"/>
            <a:chExt cx="3820949" cy="3822520"/>
          </a:xfrm>
        </p:grpSpPr>
        <p:pic>
          <p:nvPicPr>
            <p:cNvPr id="62" name="Google Shape;62;p15"/>
            <p:cNvPicPr preferRelativeResize="0"/>
            <p:nvPr/>
          </p:nvPicPr>
          <p:blipFill rotWithShape="1">
            <a:blip r:embed="rId4">
              <a:alphaModFix/>
            </a:blip>
            <a:srcRect l="-15655" t="-4242" r="-16461"/>
            <a:stretch/>
          </p:blipFill>
          <p:spPr>
            <a:xfrm>
              <a:off x="5302725" y="1422075"/>
              <a:ext cx="2670900" cy="26811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63" name="Google Shape;63;p15"/>
            <p:cNvGrpSpPr/>
            <p:nvPr/>
          </p:nvGrpSpPr>
          <p:grpSpPr>
            <a:xfrm>
              <a:off x="4729487" y="844451"/>
              <a:ext cx="3820949" cy="3822520"/>
              <a:chOff x="4172763" y="386386"/>
              <a:chExt cx="4375800" cy="4377600"/>
            </a:xfrm>
          </p:grpSpPr>
          <p:sp>
            <p:nvSpPr>
              <p:cNvPr id="64" name="Google Shape;64;p15"/>
              <p:cNvSpPr/>
              <p:nvPr/>
            </p:nvSpPr>
            <p:spPr>
              <a:xfrm rot="3401923">
                <a:off x="4778816" y="996584"/>
                <a:ext cx="3163694" cy="3157205"/>
              </a:xfrm>
              <a:prstGeom prst="donut">
                <a:avLst>
                  <a:gd name="adj" fmla="val 178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 rot="-1570532">
                <a:off x="4770571" y="960590"/>
                <a:ext cx="3157625" cy="3222428"/>
              </a:xfrm>
              <a:prstGeom prst="blockArc">
                <a:avLst>
                  <a:gd name="adj1" fmla="val 9345261"/>
                  <a:gd name="adj2" fmla="val 19494154"/>
                  <a:gd name="adj3" fmla="val 448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6" name="Google Shape;66;p15" descr="\\server2\Publicidad\MARKETING &amp; COMUNICACIONES\DATACENTER IPLAN\FOTOS DC ALTA IPLAN\galeria dc para mane\IMG_1845.JPG"/>
          <p:cNvPicPr preferRelativeResize="0"/>
          <p:nvPr/>
        </p:nvPicPr>
        <p:blipFill rotWithShape="1">
          <a:blip r:embed="rId5">
            <a:alphaModFix/>
          </a:blip>
          <a:srcRect t="-2511" r="13778"/>
          <a:stretch/>
        </p:blipFill>
        <p:spPr>
          <a:xfrm>
            <a:off x="1889436" y="2553028"/>
            <a:ext cx="1779000" cy="184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 rot="-5837457">
            <a:off x="1833516" y="2535854"/>
            <a:ext cx="1888772" cy="1849737"/>
          </a:xfrm>
          <a:prstGeom prst="donut">
            <a:avLst>
              <a:gd name="adj" fmla="val 178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69;p15"/>
          <p:cNvCxnSpPr>
            <a:stCxn id="68" idx="6"/>
          </p:cNvCxnSpPr>
          <p:nvPr/>
        </p:nvCxnSpPr>
        <p:spPr>
          <a:xfrm>
            <a:off x="611463" y="846600"/>
            <a:ext cx="14643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5"/>
          <p:cNvSpPr/>
          <p:nvPr/>
        </p:nvSpPr>
        <p:spPr>
          <a:xfrm rot="10800000">
            <a:off x="8498263" y="2648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15"/>
          <p:cNvCxnSpPr>
            <a:stCxn id="70" idx="6"/>
          </p:cNvCxnSpPr>
          <p:nvPr/>
        </p:nvCxnSpPr>
        <p:spPr>
          <a:xfrm rot="10800000">
            <a:off x="7033963" y="2717600"/>
            <a:ext cx="1464300" cy="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535275" y="1146225"/>
            <a:ext cx="4448400" cy="15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SERVICIOS IT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INFRAESTRUCTURA EN DATA CENTER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HUAWEI CLOUD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CLOUD PLATFORM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AZURE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SERVICIOS PROFESIONALES Y GERENCIADOS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4294967295"/>
          </p:nvPr>
        </p:nvSpPr>
        <p:spPr>
          <a:xfrm>
            <a:off x="636515" y="534066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Nuestra oferta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6"/>
          <p:cNvCxnSpPr>
            <a:stCxn id="78" idx="6"/>
          </p:cNvCxnSpPr>
          <p:nvPr/>
        </p:nvCxnSpPr>
        <p:spPr>
          <a:xfrm rot="10800000" flipH="1">
            <a:off x="611463" y="844500"/>
            <a:ext cx="1702500" cy="210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6"/>
          <p:cNvSpPr txBox="1"/>
          <p:nvPr/>
        </p:nvSpPr>
        <p:spPr>
          <a:xfrm>
            <a:off x="4993625" y="1146225"/>
            <a:ext cx="3862500" cy="21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CONECTIVIDAD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GIGA+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por Fibra Óptica.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MÁXIMO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y dedicado por Fibra Óptica.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WFI GESTIONADO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CLOUD LINK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Conectividad privada hasta las principales nubes.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RED PRIVADA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Conexión segura para empresas.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ENLACES INTERNACIONALES Y SATELITALES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535275" y="3250650"/>
            <a:ext cx="44484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COLABORACIÓN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WORKSPACE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Gmail corporativo, documentos, meet y calendario</a:t>
            </a:r>
            <a:r>
              <a:rPr lang="es-ES"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365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Aplicaciones Office, servicios en la nube y OneDrive.</a:t>
            </a:r>
            <a:endParaRPr/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TEAMS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Integración Telefonía IPLAN + Teams.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993625" y="3250650"/>
            <a:ext cx="39840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TELEFONÍA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CENTRAL VIRTUAL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IP desde cualquier lugar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VoIP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Llamadas de tu empresa a través de internet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0800 - 0810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llamadas gratuitas y de pago compartido.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4300331" y="3112575"/>
            <a:ext cx="46050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Más de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50 servicios disponibles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Conectividad de IPLAN e infraestructura de Huawei: La mejor sociedad para hacer crecer tus negocios.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Baja latencia: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Único proveedor Cloud con nodo en Buenos Aires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Facturación local.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Exento impuesto PAIS y 45% ganancias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326409" y="3552584"/>
            <a:ext cx="3430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Tus aplicaciones en la estructura de Huawei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Plataformas escalables de servicios en la nube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para el diseño de aplicaciones sofisticadas,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flexibles y confiables.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9" y="0"/>
            <a:ext cx="9144000" cy="277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 descr="http://www.comunicaciones.iplan.com.ar/imagenes/logo-iplanclou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205" y="622852"/>
            <a:ext cx="2076450" cy="4953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548309" y="1384192"/>
            <a:ext cx="2608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Solución IT de servicios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 infraestructura.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7" descr="C:\Users\gayerza\Downloads\banner_biz_huawei_cloud_d.png"/>
          <p:cNvPicPr preferRelativeResize="0"/>
          <p:nvPr/>
        </p:nvPicPr>
        <p:blipFill rotWithShape="1">
          <a:blip r:embed="rId5">
            <a:alphaModFix/>
          </a:blip>
          <a:srcRect l="2477" t="12914"/>
          <a:stretch/>
        </p:blipFill>
        <p:spPr>
          <a:xfrm>
            <a:off x="-1" y="0"/>
            <a:ext cx="9130749" cy="277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4393" y="3090384"/>
            <a:ext cx="2716074" cy="4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l="51310" t="64863" r="38466" b="25286"/>
          <a:stretch/>
        </p:blipFill>
        <p:spPr>
          <a:xfrm>
            <a:off x="4355070" y="4109967"/>
            <a:ext cx="1012824" cy="356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3742150" y="2404532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 b="1">
                <a:solidFill>
                  <a:srgbClr val="3A3232"/>
                </a:solidFill>
                <a:latin typeface="Roboto"/>
                <a:ea typeface="Roboto"/>
                <a:cs typeface="Roboto"/>
                <a:sym typeface="Roboto"/>
              </a:rPr>
              <a:t>Estimación Económica</a:t>
            </a:r>
            <a:endParaRPr sz="2700" b="1">
              <a:solidFill>
                <a:srgbClr val="3A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353144" y="3501391"/>
            <a:ext cx="84492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00" tIns="41950" rIns="83900" bIns="419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800"/>
              <a:buFont typeface="Arial"/>
              <a:buNone/>
            </a:pP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mínimo de vigencia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de Instalación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alcance.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Validez de la oferta 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15 días. </a:t>
            </a:r>
            <a:endParaRPr sz="800" dirty="0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Todos los precios de los servicios son indicativos en forma individual y no incluyen impuestos. Para conocer los detalles técnicos y Alcance del Servicio 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-</a:t>
            </a:r>
            <a:r>
              <a:rPr lang="es-ES" sz="8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click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 acá-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Se deja constancia que aplican términos y condiciones generales de prestación de Servicios de NSS S.A. a la presente oferta.  IPLAN / NSS S.A.  Tel: 54-11-5031-6300 CUIT: 30-70265297-5 | IVA Responsable Inscripto | Ingresos Brutos: 901-033512-0 Inscripción I.G.J.: 24/02/1999, N° 2588, libro 4, tomo - Sociedades por Acciones. Sede Social: Reconquista 865 2° Piso, CABA C1003ABQ</a:t>
            </a:r>
            <a:endParaRPr sz="1100" dirty="0"/>
          </a:p>
        </p:txBody>
      </p:sp>
      <p:graphicFrame>
        <p:nvGraphicFramePr>
          <p:cNvPr id="105" name="Google Shape;105;p19"/>
          <p:cNvGraphicFramePr/>
          <p:nvPr>
            <p:extLst>
              <p:ext uri="{D42A27DB-BD31-4B8C-83A1-F6EECF244321}">
                <p14:modId xmlns:p14="http://schemas.microsoft.com/office/powerpoint/2010/main" val="2396235636"/>
              </p:ext>
            </p:extLst>
          </p:nvPr>
        </p:nvGraphicFramePr>
        <p:xfrm>
          <a:off x="353144" y="245854"/>
          <a:ext cx="8043317" cy="3255438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{BC972428-F305-43C8-A4C0-76B1176703FD}</a:tableStyleId>
              </a:tblPr>
              <a:tblGrid>
                <a:gridCol w="476905"/>
                <a:gridCol w="1922874"/>
                <a:gridCol w="1337043"/>
                <a:gridCol w="774271"/>
                <a:gridCol w="859471"/>
                <a:gridCol w="859471"/>
                <a:gridCol w="906641"/>
                <a:gridCol w="906641"/>
              </a:tblGrid>
              <a:tr h="301824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CANT</a:t>
                      </a:r>
                      <a:endParaRPr sz="15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SERVICIOS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CARACTERÍSTICA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VERSIÓN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DOMICILIO DE INSTALACIÓN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PRECIOS*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358811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Consumo</a:t>
                      </a:r>
                      <a:endParaRPr sz="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Facturación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Cargo de Instalación / por única vez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</a:tr>
              <a:tr h="76213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 dirty="0">
                          <a:latin typeface="+mn-lt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 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Elastic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Cloud Server - LA-Santiago -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Pay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-per-use - 730 hours,1 ECS |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General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computing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AR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s6.medium.2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1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vCPUs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2 GiB</a:t>
                      </a:r>
                      <a:r>
                        <a:rPr lang="es-ES" sz="900" b="1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ES" sz="900" b="1" i="0" u="none" strike="noStrike" cap="none" baseline="0" dirty="0" err="1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Bandwidth</a:t>
                      </a:r>
                      <a:r>
                        <a:rPr lang="es-ES" sz="900" b="1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10Mbps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| General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Purpose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SSD | 100 GB SO | 100 GB DATA</a:t>
                      </a:r>
                      <a:endParaRPr sz="900" u="none" strike="noStrike" cap="none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20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161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Mensual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 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50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155249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465746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*Los Precios no incluyen </a:t>
                      </a:r>
                      <a:r>
                        <a:rPr lang="es-ES" sz="11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impuestos según se describe en las Condiciones Generales.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Monto total a pagar :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lang="es-ES"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20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161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50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431567" y="3050679"/>
            <a:ext cx="37350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0800 345 0112 | </a:t>
            </a:r>
            <a:r>
              <a:rPr lang="es-ES" sz="1100" b="1" u="sng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iplanit.com.ar</a:t>
            </a:r>
            <a:endParaRPr sz="1100" b="1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>
              <a:solidFill>
                <a:srgbClr val="E2E3D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434716" y="2282870"/>
            <a:ext cx="2443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Nombre y Apellido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Ejecutivo de Cuentas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Mail: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Teléfono: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31567" y="3711427"/>
            <a:ext cx="4572000" cy="1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Reconquista 865 | C1003ABQ | Bs. As.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Virrey Cevallos 422 | C1077AAJ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Los Patos 2948  |  C1437JAH  | Parque Patricios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H. Yrigoyen 146, 10º | X5000JHO | Córdoba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Córdoba 1877 | S200AXC | Rosario | Argentina 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PLAN_RSE">
  <a:themeElements>
    <a:clrScheme name="Simple Light">
      <a:dk1>
        <a:srgbClr val="3A3232"/>
      </a:dk1>
      <a:lt1>
        <a:srgbClr val="FFFFFF"/>
      </a:lt1>
      <a:dk2>
        <a:srgbClr val="8F9090"/>
      </a:dk2>
      <a:lt2>
        <a:srgbClr val="F4F4F4"/>
      </a:lt2>
      <a:accent1>
        <a:srgbClr val="E30046"/>
      </a:accent1>
      <a:accent2>
        <a:srgbClr val="3A3232"/>
      </a:accent2>
      <a:accent3>
        <a:srgbClr val="8F9090"/>
      </a:accent3>
      <a:accent4>
        <a:srgbClr val="E30046"/>
      </a:accent4>
      <a:accent5>
        <a:srgbClr val="E30046"/>
      </a:accent5>
      <a:accent6>
        <a:srgbClr val="009BA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431</Words>
  <Application>Microsoft Office PowerPoint</Application>
  <PresentationFormat>Presentación en pantalla (16:9)</PresentationFormat>
  <Paragraphs>112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Roboto</vt:lpstr>
      <vt:lpstr>Roboto Light</vt:lpstr>
      <vt:lpstr>Times New Roman</vt:lpstr>
      <vt:lpstr>Calibri</vt:lpstr>
      <vt:lpstr>IPLAN_RSE</vt:lpstr>
      <vt:lpstr>Office Theme</vt:lpstr>
      <vt:lpstr>Presentación de PowerPoint</vt:lpstr>
      <vt:lpstr>Desafiamos nuestros límites</vt:lpstr>
      <vt:lpstr>Nuestra oferta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ebaquedano</dc:creator>
  <cp:lastModifiedBy>ebaquedano</cp:lastModifiedBy>
  <cp:revision>4</cp:revision>
  <dcterms:modified xsi:type="dcterms:W3CDTF">2023-12-05T13:53:36Z</dcterms:modified>
</cp:coreProperties>
</file>